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3" r:id="rId3"/>
    <p:sldId id="270" r:id="rId4"/>
    <p:sldId id="271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376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60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67092-0D37-41C2-B180-59A64CDB16B1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82CC2-55A9-4D4A-99F4-63A4FDCC47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2CC2-55A9-4D4A-99F4-63A4FDCC47F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45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65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869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13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277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564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280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69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24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73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83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5">
                <a:lumMod val="60000"/>
                <a:lumOff val="40000"/>
              </a:schemeClr>
            </a:gs>
            <a:gs pos="47000">
              <a:schemeClr val="accent5">
                <a:lumMod val="60000"/>
                <a:lumOff val="40000"/>
              </a:schemeClr>
            </a:gs>
            <a:gs pos="83000">
              <a:schemeClr val="accent6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4B97-5748-40F1-89C7-D98CF3AA67DC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9671-95CC-4F28-9BCB-3186278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0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004376"/>
                </a:solidFill>
                <a:latin typeface="Arial" pitchFamily="34" charset="0"/>
              </a:rPr>
              <a:t>Государственная поддержка отрасли животноводства Московской области</a:t>
            </a:r>
            <a:br>
              <a:rPr lang="ru-RU" altLang="ru-RU" sz="2800" b="1" dirty="0" smtClean="0">
                <a:solidFill>
                  <a:srgbClr val="004376"/>
                </a:solidFill>
                <a:latin typeface="Arial" pitchFamily="34" charset="0"/>
              </a:rPr>
            </a:br>
            <a:r>
              <a:rPr lang="ru-RU" altLang="ru-RU" sz="2800" b="1" dirty="0" smtClean="0">
                <a:solidFill>
                  <a:srgbClr val="004376"/>
                </a:solidFill>
                <a:latin typeface="Arial" pitchFamily="34" charset="0"/>
              </a:rPr>
              <a:t>на 2018 год</a:t>
            </a:r>
            <a:r>
              <a:rPr lang="ru-RU" altLang="ru-RU" sz="2800" b="1" dirty="0">
                <a:solidFill>
                  <a:srgbClr val="004376"/>
                </a:solidFill>
                <a:latin typeface="Arial" pitchFamily="34" charset="0"/>
              </a:rPr>
              <a:t/>
            </a:r>
            <a:br>
              <a:rPr lang="ru-RU" altLang="ru-RU" sz="2800" b="1" dirty="0">
                <a:solidFill>
                  <a:srgbClr val="004376"/>
                </a:solidFill>
                <a:latin typeface="Arial" pitchFamily="34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7996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964487" cy="864096"/>
            <a:chOff x="-130366" y="188640"/>
            <a:chExt cx="9274366" cy="864096"/>
          </a:xfrm>
        </p:grpSpPr>
        <p:sp>
          <p:nvSpPr>
            <p:cNvPr id="6" name="TextBox 5"/>
            <p:cNvSpPr txBox="1"/>
            <p:nvPr/>
          </p:nvSpPr>
          <p:spPr>
            <a:xfrm>
              <a:off x="-130366" y="188640"/>
              <a:ext cx="908864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ru-RU" altLang="ru-RU" sz="2000" b="1" dirty="0" smtClean="0">
                  <a:solidFill>
                    <a:srgbClr val="004376"/>
                  </a:solidFill>
                  <a:latin typeface="Arial" pitchFamily="34" charset="0"/>
                </a:rPr>
                <a:t>Субсидия на повышение продуктивности в молочном скотоводстве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052736"/>
              <a:ext cx="9144000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4994875"/>
              </p:ext>
            </p:extLst>
          </p:nvPr>
        </p:nvGraphicFramePr>
        <p:xfrm>
          <a:off x="611560" y="1268761"/>
          <a:ext cx="8352928" cy="2727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/>
                <a:gridCol w="1080120"/>
                <a:gridCol w="1080120"/>
                <a:gridCol w="1728192"/>
                <a:gridCol w="1584176"/>
              </a:tblGrid>
              <a:tr h="30805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Продуктивность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год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год 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05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 МО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условиях </a:t>
                      </a:r>
                      <a:r>
                        <a:rPr lang="ru-RU" sz="12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софинансирования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(бюджет МО+ФБ)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688157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Молоко  коровье:</a:t>
                      </a:r>
                      <a:endParaRPr lang="ru-RU" sz="1400" b="1" i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Свыше</a:t>
                      </a:r>
                      <a:r>
                        <a:rPr lang="ru-RU" sz="14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7500 кг</a:t>
                      </a:r>
                    </a:p>
                    <a:p>
                      <a:pPr marL="171450" indent="-17145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5001</a:t>
                      </a:r>
                      <a:r>
                        <a:rPr lang="ru-RU" sz="1400" b="1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7500 кг</a:t>
                      </a:r>
                    </a:p>
                    <a:p>
                      <a:pPr marL="171450" indent="-17145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400" b="1" baseline="0" dirty="0" smtClean="0"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b="1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 5000 кг</a:t>
                      </a:r>
                    </a:p>
                    <a:p>
                      <a:pPr mar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400" b="1" baseline="0" dirty="0" smtClean="0"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b="1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Козье молоко</a:t>
                      </a:r>
                    </a:p>
                  </a:txBody>
                  <a:tcPr marL="42230" marR="4223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1,25 руб.</a:t>
                      </a: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</a:t>
                      </a: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руб.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0,9 руб.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 руб.</a:t>
                      </a:r>
                    </a:p>
                  </a:txBody>
                  <a:tcPr marL="42230" marR="42230" marT="0" marB="0">
                    <a:gradFill flip="none" rotWithShape="1">
                      <a:gsLst>
                        <a:gs pos="9000">
                          <a:schemeClr val="accent5">
                            <a:lumMod val="40000"/>
                            <a:lumOff val="6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0,75 руб.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0,5 руб.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 руб.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200" b="1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 руб.</a:t>
                      </a:r>
                    </a:p>
                  </a:txBody>
                  <a:tcPr marL="42230" marR="42230" marT="0" marB="0">
                    <a:gradFill flip="none" rotWithShape="1">
                      <a:gsLst>
                        <a:gs pos="9000">
                          <a:schemeClr val="accent5">
                            <a:lumMod val="40000"/>
                            <a:lumOff val="6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1,85 руб.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 руб. 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0,9 руб.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 руб.</a:t>
                      </a:r>
                    </a:p>
                  </a:txBody>
                  <a:tcPr marL="42230" marR="4223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0,8 руб. 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0,65 руб.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0,5 руб. 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361950" algn="l"/>
                          <a:tab pos="542925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1,8 руб.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2EFD9FE0-ADA2-467B-B132-ED4A4BA9714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5522" y="4077072"/>
            <a:ext cx="8730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Изменения:</a:t>
            </a:r>
          </a:p>
          <a:p>
            <a:endParaRPr lang="ru-RU" sz="2000" dirty="0" smtClean="0"/>
          </a:p>
          <a:p>
            <a:r>
              <a:rPr lang="ru-RU" sz="2000" dirty="0" smtClean="0"/>
              <a:t>1. Субсидии предоставляются </a:t>
            </a:r>
            <a:r>
              <a:rPr lang="ru-RU" sz="2000" dirty="0" err="1" smtClean="0"/>
              <a:t>сельхозтоваропроизводителям</a:t>
            </a:r>
            <a:r>
              <a:rPr lang="ru-RU" sz="2000" dirty="0" smtClean="0"/>
              <a:t> и организациям АПК за реализованное и (или) отгруженное на собственную переработку молоко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за период с 1 января по 30 сентября текущего года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2. Субсидии выплачиваются </a:t>
            </a:r>
            <a:r>
              <a:rPr lang="ru-RU" sz="2000" b="1" dirty="0" smtClean="0">
                <a:solidFill>
                  <a:srgbClr val="FF0000"/>
                </a:solidFill>
              </a:rPr>
              <a:t>ежеквартально</a:t>
            </a:r>
            <a:r>
              <a:rPr lang="ru-RU" sz="2000" dirty="0" smtClean="0"/>
              <a:t> – расчеты и требуемый комплект документов предоставляется </a:t>
            </a:r>
            <a:r>
              <a:rPr lang="ru-RU" sz="2000" b="1" dirty="0" smtClean="0">
                <a:solidFill>
                  <a:srgbClr val="FF0000"/>
                </a:solidFill>
              </a:rPr>
              <a:t>1 раз в квартал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2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6084" y="357917"/>
            <a:ext cx="8967915" cy="694819"/>
            <a:chOff x="-133912" y="357917"/>
            <a:chExt cx="9277912" cy="694819"/>
          </a:xfrm>
        </p:grpSpPr>
        <p:sp>
          <p:nvSpPr>
            <p:cNvPr id="6" name="TextBox 5"/>
            <p:cNvSpPr txBox="1"/>
            <p:nvPr/>
          </p:nvSpPr>
          <p:spPr>
            <a:xfrm>
              <a:off x="-133912" y="357917"/>
              <a:ext cx="908864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ru-RU" sz="2000" b="1" dirty="0">
                  <a:solidFill>
                    <a:srgbClr val="002060"/>
                  </a:solidFill>
                  <a:latin typeface="Arial" pitchFamily="34" charset="0"/>
                  <a:ea typeface="Calibri"/>
                  <a:cs typeface="Arial" pitchFamily="34" charset="0"/>
                </a:rPr>
                <a:t>Поддержка племенного животноводства</a:t>
              </a:r>
              <a:endParaRPr lang="en-GB" altLang="ru-RU" sz="2000" b="1" dirty="0">
                <a:solidFill>
                  <a:srgbClr val="002060"/>
                </a:solidFill>
                <a:latin typeface="Arial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052736"/>
              <a:ext cx="9144000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544047"/>
              </p:ext>
            </p:extLst>
          </p:nvPr>
        </p:nvGraphicFramePr>
        <p:xfrm>
          <a:off x="611559" y="1340768"/>
          <a:ext cx="7920883" cy="3266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6344"/>
                <a:gridCol w="1181032"/>
                <a:gridCol w="1181033"/>
                <a:gridCol w="1712312"/>
                <a:gridCol w="1440162"/>
              </a:tblGrid>
              <a:tr h="30513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НАПРАВЛЕНИЕ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год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год (план)</a:t>
                      </a: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6328">
                <a:tc vMerge="1">
                  <a:txBody>
                    <a:bodyPr/>
                    <a:lstStyle/>
                    <a:p>
                      <a:pPr algn="l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 МО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условиях </a:t>
                      </a:r>
                      <a:r>
                        <a:rPr lang="ru-RU" sz="1200" b="1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софинансирования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(бюджет МО+ФБ)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492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1.Содержание коров молочного направления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5 800 руб.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4600 руб.</a:t>
                      </a:r>
                    </a:p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15 000 руб.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9 000 руб.</a:t>
                      </a:r>
                    </a:p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442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Содержание сельскохозяйственных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животных (</a:t>
                      </a:r>
                      <a:r>
                        <a:rPr lang="ru-RU" sz="12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усл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голова)</a:t>
                      </a: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4 200 руб.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2 330 руб.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9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 руб.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345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Содержание самцов Соболя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1 080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руб.</a:t>
                      </a: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345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Содержание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коров мясного направления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6 000 руб.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2 250 руб.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6 500 руб.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4 000 руб.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345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 Содержание молодняка  (телки, нетели) мясного направления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000 руб.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3 000 руб.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2EFD9FE0-ADA2-467B-B132-ED4A4BA9714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941168"/>
            <a:ext cx="8349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Изменение: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получения субсидий р</a:t>
            </a:r>
            <a:r>
              <a:rPr lang="ru-RU" dirty="0" smtClean="0"/>
              <a:t>асчет и требуемый пакет документов предоставляется </a:t>
            </a:r>
            <a:br>
              <a:rPr lang="ru-RU" dirty="0" smtClean="0"/>
            </a:br>
            <a:r>
              <a:rPr lang="ru-RU" dirty="0" smtClean="0"/>
              <a:t>в Министерство в срок </a:t>
            </a:r>
            <a:r>
              <a:rPr lang="ru-RU" b="1" dirty="0" smtClean="0">
                <a:solidFill>
                  <a:srgbClr val="FF0000"/>
                </a:solidFill>
              </a:rPr>
              <a:t>до 1 октября </a:t>
            </a:r>
            <a:r>
              <a:rPr lang="ru-RU" dirty="0" smtClean="0"/>
              <a:t>текущего года при условии сохранения маточного поголовья на 1 января текущего года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8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7280" y="95146"/>
            <a:ext cx="8964487" cy="453534"/>
            <a:chOff x="-130366" y="188640"/>
            <a:chExt cx="9274366" cy="864096"/>
          </a:xfrm>
        </p:grpSpPr>
        <p:sp>
          <p:nvSpPr>
            <p:cNvPr id="6" name="TextBox 5"/>
            <p:cNvSpPr txBox="1"/>
            <p:nvPr/>
          </p:nvSpPr>
          <p:spPr>
            <a:xfrm>
              <a:off x="-130366" y="188640"/>
              <a:ext cx="9088649" cy="7036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ru-RU" altLang="ru-RU" b="1" dirty="0" smtClean="0">
                  <a:solidFill>
                    <a:srgbClr val="002060"/>
                  </a:solidFill>
                  <a:latin typeface="Arial" pitchFamily="34" charset="0"/>
                </a:rPr>
                <a:t>Покупка племенного молодняка сельскохозяйственных животных</a:t>
              </a:r>
              <a:endParaRPr lang="en-GB" altLang="ru-RU" b="1" dirty="0">
                <a:solidFill>
                  <a:srgbClr val="002060"/>
                </a:solidFill>
                <a:latin typeface="Arial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052736"/>
              <a:ext cx="9144000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8936390"/>
              </p:ext>
            </p:extLst>
          </p:nvPr>
        </p:nvGraphicFramePr>
        <p:xfrm>
          <a:off x="865572" y="692696"/>
          <a:ext cx="7178312" cy="466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1613"/>
                <a:gridCol w="1224331"/>
                <a:gridCol w="1584176"/>
                <a:gridCol w="1728192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НАПРАВЛЕНИЕ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год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год (план)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 МО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условиях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софинансирования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(бюджет МО+ФБ)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Покупка племенного молодняка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Покупка племенного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молодняка, приобретенного по импорту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Покупка племенного молодняка бурой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швицкой,симментальской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костромской,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сычевской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ярославской пород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Покупка  племенного мясного молодняка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 руб./кг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 руб./кг</a:t>
                      </a: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 руб. за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 гол.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63 000 руб. за 1 гол.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50 000 руб. за 1 гол.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baseline="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55 000 руб./гол</a:t>
                      </a: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Свиньи</a:t>
                      </a: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руб./кг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4 800 руб. за гол.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4 800 руб. за 1 гол.</a:t>
                      </a: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79409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Козы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Птица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Пушные</a:t>
                      </a:r>
                      <a:r>
                        <a:rPr lang="ru-RU" sz="1200" b="1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звери (кроме кроликов)</a:t>
                      </a:r>
                      <a:endParaRPr lang="ru-RU" sz="12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30% фактических затрат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9 000 руб. за 1 гол.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руб. за 1 гол.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1 400 руб. за 1 гол.</a:t>
                      </a: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4 000 руб. за гол.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руб.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за гол.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 руб. за гол.</a:t>
                      </a: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31072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Субсидия не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должна превышать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50% фактической стоимости животных!</a:t>
                      </a:r>
                    </a:p>
                  </a:txBody>
                  <a:tcPr marL="42230" marR="4223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 anchor="ctr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2230" marR="42230" marT="0" marB="0">
                    <a:gradFill>
                      <a:gsLst>
                        <a:gs pos="9000">
                          <a:schemeClr val="accent5">
                            <a:lumMod val="20000"/>
                            <a:lumOff val="80000"/>
                          </a:schemeClr>
                        </a:gs>
                        <a:gs pos="36000">
                          <a:schemeClr val="accent5">
                            <a:lumMod val="20000"/>
                            <a:lumOff val="80000"/>
                          </a:schemeClr>
                        </a:gs>
                        <a:gs pos="96343">
                          <a:schemeClr val="accent5">
                            <a:lumMod val="40000"/>
                            <a:lumOff val="60000"/>
                          </a:schemeClr>
                        </a:gs>
                        <a:gs pos="7700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bg2"/>
                        </a:gs>
                        <a:gs pos="100000">
                          <a:schemeClr val="accent3">
                            <a:lumMod val="20000"/>
                            <a:lumOff val="8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2EFD9FE0-ADA2-467B-B132-ED4A4BA9714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9978" y="5229200"/>
            <a:ext cx="8349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Изменения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 Для </a:t>
            </a:r>
            <a:r>
              <a:rPr lang="ru-RU" dirty="0"/>
              <a:t>получения субсидий р</a:t>
            </a:r>
            <a:r>
              <a:rPr lang="ru-RU" dirty="0" smtClean="0"/>
              <a:t>асчет и требуемый пакет документов предоставляется </a:t>
            </a:r>
            <a:br>
              <a:rPr lang="ru-RU" dirty="0" smtClean="0"/>
            </a:br>
            <a:r>
              <a:rPr lang="ru-RU" dirty="0" smtClean="0"/>
              <a:t>в Министерство в срок </a:t>
            </a:r>
            <a:r>
              <a:rPr lang="ru-RU" b="1" dirty="0" smtClean="0">
                <a:solidFill>
                  <a:srgbClr val="FF0000"/>
                </a:solidFill>
              </a:rPr>
              <a:t>до 5 декабря </a:t>
            </a:r>
            <a:r>
              <a:rPr lang="ru-RU" dirty="0" smtClean="0"/>
              <a:t>за животных, приобретенных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с 1 декабря предшествующего года по 30 ноября текущего года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7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460</Words>
  <Application>Microsoft Office PowerPoint</Application>
  <PresentationFormat>Экран (4:3)</PresentationFormat>
  <Paragraphs>154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Государственная поддержка отрасли животноводства Московской области на 2018 год </vt:lpstr>
      <vt:lpstr>Слайд 2</vt:lpstr>
      <vt:lpstr>Слайд 3</vt:lpstr>
      <vt:lpstr>Слайд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Данилочкина Елена Сергеевна</dc:creator>
  <cp:lastModifiedBy>Анатолий</cp:lastModifiedBy>
  <cp:revision>84</cp:revision>
  <cp:lastPrinted>2018-05-04T15:28:58Z</cp:lastPrinted>
  <dcterms:created xsi:type="dcterms:W3CDTF">2017-02-16T10:09:40Z</dcterms:created>
  <dcterms:modified xsi:type="dcterms:W3CDTF">2018-05-07T07:00:37Z</dcterms:modified>
</cp:coreProperties>
</file>